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Not a 'what is AI' talk. The title says AI is a lever. A lever needs a fulcrum and an arm — the arm you heard all morning, this is the fulcrum: the capability that makes you able to move it. One rule: AI advises, you decide and you sign.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Inward — AI does your own CC work faster, freeing time/budget for the mission. Outward — your company's AI capability channeled to nonprofits. Both run on the same fulcrum: right tool, used safely, you accountable.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AI is green for drafts/scanning, amber where judgment and sensitive data live (grantee selection, beneficiary data), red where you'd never delegate (final sign-off, funding). Know where on your chain it helps — and where CC stays the responsible-AI owner.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Two quick ones. First, CSRD draft — and CATCH the invented number live (post-flight item 1). 'This is why you sign, not the model.' Second, rehearse your skeptical CFO — or your General Counsel/CEO. Payoff ~3h→40min, human checks the numbers. Fallback transcripts in the kit.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Use what your company pays for — usually Copilot. Legal blocking? Langdock (EU-hosted; Merck/BASF vendor-stated, verify) or Mistral. DeepL for translation. Briink/SAP Joule for ESG — pricing via Speaker 3. Honesty: EU-hosted is the start — needs DPA, DPIA, Betriebsrat. Never the free app for confidential data.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Two arguments: (1) EU AI Act literacy duty applies since Feb 2025 — you're likely non-compliant now; penalties Aug 2026. (2) People paste company data into private ChatGPT — a sanctioned tool stops a live leak. Then ask small: 8-week pilot.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If leadership wants your AI line and you don't have one — you're not behind. Starter language is on the cheat-sheet, plus who signs it. Outward lever: don't start from scratch — MI4People/N3XTCODER/CorrelAid/Civic Coding. Five steps; Breakout 1 builds 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Pick one command, try it this week. We've only done the Act layer — where this becomes 'our company's position' is the next breakout.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2038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77240" y="457200"/>
            <a:ext cx="3657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b="1" sz="1800">
                <a:solidFill>
                  <a:srgbClr val="F7F5F0"/>
                </a:solidFill>
                <a:latin typeface="Besley"/>
              </a:rPr>
              <a:t>PHINEO</a:t>
            </a:r>
            <a:r>
              <a:rPr b="1" sz="1800">
                <a:solidFill>
                  <a:srgbClr val="94C11F"/>
                </a:solidFill>
                <a:latin typeface="Besley"/>
              </a:rPr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173736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b="1" i="0" spc="220">
                <a:solidFill>
                  <a:srgbClr val="6CBDC6"/>
                </a:solidFill>
                <a:latin typeface="Inter"/>
              </a:rPr>
              <a:t>WORKSHOP 2 · SMART CITIZENSHIP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103120"/>
            <a:ext cx="10058400" cy="1737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6200" b="1" i="0">
                <a:solidFill>
                  <a:srgbClr val="F7F5F0"/>
                </a:solidFill>
                <a:latin typeface="Besley"/>
              </a:rPr>
              <a:t>AI as your lever</a:t>
            </a:r>
          </a:p>
        </p:txBody>
      </p:sp>
      <p:sp>
        <p:nvSpPr>
          <p:cNvPr id="6" name="Rectangle 5"/>
          <p:cNvSpPr/>
          <p:nvPr/>
        </p:nvSpPr>
        <p:spPr>
          <a:xfrm>
            <a:off x="822960" y="4160520"/>
            <a:ext cx="1280160" cy="82296"/>
          </a:xfrm>
          <a:prstGeom prst="rect">
            <a:avLst/>
          </a:prstGeom>
          <a:solidFill>
            <a:srgbClr val="94C1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4389120"/>
            <a:ext cx="822960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100" b="0" i="0">
                <a:solidFill>
                  <a:srgbClr val="DFEAE8"/>
                </a:solidFill>
                <a:latin typeface="Inter"/>
              </a:rPr>
              <a:t>A lever needs a fulcrum and an arm. This is the fulcrum — what makes you able to move social impact.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5394960"/>
            <a:ext cx="8229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600" b="0" i="1">
                <a:solidFill>
                  <a:srgbClr val="6CBDC6"/>
                </a:solidFill>
                <a:latin typeface="Besley"/>
              </a:rPr>
              <a:t>AI advises — you decide and you sign.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6263640"/>
            <a:ext cx="106070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000" b="0" i="0">
                <a:solidFill>
                  <a:srgbClr val="9FB6B6"/>
                </a:solidFill>
                <a:latin typeface="Inter"/>
              </a:rPr>
              <a:t>11 June 2026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7240" y="6263640"/>
            <a:ext cx="106070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 i="0">
                <a:solidFill>
                  <a:srgbClr val="9FB6B6"/>
                </a:solidFill>
                <a:latin typeface="Inter"/>
              </a:rPr>
              <a:t>AI as a lever for social impact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7F5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77240" y="10058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b="1" i="0" spc="220">
                <a:solidFill>
                  <a:srgbClr val="298294"/>
                </a:solidFill>
                <a:latin typeface="Inter"/>
              </a:rPr>
              <a:t>YOUR LEVER PUSHES TWO WAYS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800" b="1" i="0">
                <a:solidFill>
                  <a:srgbClr val="20383A"/>
                </a:solidFill>
                <a:latin typeface="Besley"/>
              </a:rPr>
              <a:t>One fulcrum, two directions.</a:t>
            </a:r>
          </a:p>
        </p:txBody>
      </p:sp>
      <p:sp>
        <p:nvSpPr>
          <p:cNvPr id="5" name="Rectangle 4"/>
          <p:cNvSpPr/>
          <p:nvPr/>
        </p:nvSpPr>
        <p:spPr>
          <a:xfrm>
            <a:off x="777240" y="2651760"/>
            <a:ext cx="5120640" cy="1554480"/>
          </a:xfrm>
          <a:prstGeom prst="rect">
            <a:avLst/>
          </a:prstGeom>
          <a:noFill/>
          <a:ln w="12700">
            <a:solidFill>
              <a:srgbClr val="CCD6D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01168" tIns="146304"/>
          <a:lstStyle/>
          <a:p>
            <a:pPr algn="ctr"/>
            <a:r>
              <a:rPr sz="1800" b="1" i="0">
                <a:solidFill>
                  <a:srgbClr val="298294"/>
                </a:solidFill>
                <a:latin typeface="Besley"/>
              </a:rPr>
              <a:t>Inward → your own CC work</a:t>
            </a:r>
          </a:p>
          <a:p>
            <a:r>
              <a:rPr sz="1300" b="0" i="0">
                <a:solidFill>
                  <a:srgbClr val="20383A"/>
                </a:solidFill>
                <a:latin typeface="Inter"/>
              </a:rPr>
              <a:t>Reporting, partner research, the internal pitch. Faster work = more capacity for the mission.</a:t>
            </a:r>
          </a:p>
        </p:txBody>
      </p:sp>
      <p:sp>
        <p:nvSpPr>
          <p:cNvPr id="6" name="Rectangle 5"/>
          <p:cNvSpPr/>
          <p:nvPr/>
        </p:nvSpPr>
        <p:spPr>
          <a:xfrm>
            <a:off x="6309360" y="2651760"/>
            <a:ext cx="5120640" cy="1554480"/>
          </a:xfrm>
          <a:prstGeom prst="rect">
            <a:avLst/>
          </a:prstGeom>
          <a:noFill/>
          <a:ln w="12700">
            <a:solidFill>
              <a:srgbClr val="CCD6D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01168" tIns="146304"/>
          <a:lstStyle/>
          <a:p>
            <a:pPr algn="ctr"/>
            <a:r>
              <a:rPr sz="1800" b="1" i="0">
                <a:solidFill>
                  <a:srgbClr val="298294"/>
                </a:solidFill>
                <a:latin typeface="Besley"/>
              </a:rPr>
              <a:t>Outward → to nonprofits</a:t>
            </a:r>
          </a:p>
          <a:p>
            <a:r>
              <a:rPr sz="1300" b="0" i="0">
                <a:solidFill>
                  <a:srgbClr val="20383A"/>
                </a:solidFill>
                <a:latin typeface="Inter"/>
              </a:rPr>
              <a:t>Your company's AI skills, channeled out: volunteering, scoping, funding responsible AI.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7240" y="4572000"/>
            <a:ext cx="10515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b="0" i="1">
                <a:solidFill>
                  <a:srgbClr val="20383A"/>
                </a:solidFill>
                <a:latin typeface="Besley"/>
              </a:rPr>
              <a:t>Same fulcrum both ways: the right tool, used safely, with you accountable.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7F5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77240" y="10058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b="1" i="0" spc="220">
                <a:solidFill>
                  <a:srgbClr val="298294"/>
                </a:solidFill>
                <a:latin typeface="Inter"/>
              </a:rPr>
              <a:t>THE FRAME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105156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800" b="1" i="0">
                <a:solidFill>
                  <a:srgbClr val="20383A"/>
                </a:solidFill>
                <a:latin typeface="Besley"/>
              </a:rPr>
              <a:t>AI across your CC value chain.</a:t>
            </a:r>
          </a:p>
        </p:txBody>
      </p:sp>
      <p:sp>
        <p:nvSpPr>
          <p:cNvPr id="5" name="Rectangle 4"/>
          <p:cNvSpPr/>
          <p:nvPr/>
        </p:nvSpPr>
        <p:spPr>
          <a:xfrm>
            <a:off x="777240" y="2606040"/>
            <a:ext cx="2103120" cy="91440"/>
          </a:xfrm>
          <a:prstGeom prst="rect">
            <a:avLst/>
          </a:prstGeom>
          <a:solidFill>
            <a:srgbClr val="6F92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77240" y="2788920"/>
            <a:ext cx="210312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b="1" i="0">
                <a:solidFill>
                  <a:srgbClr val="20383A"/>
                </a:solidFill>
                <a:latin typeface="Inter"/>
              </a:rPr>
              <a:t>● Partner research</a:t>
            </a:r>
          </a:p>
        </p:txBody>
      </p:sp>
      <p:sp>
        <p:nvSpPr>
          <p:cNvPr id="7" name="Rectangle 6"/>
          <p:cNvSpPr/>
          <p:nvPr/>
        </p:nvSpPr>
        <p:spPr>
          <a:xfrm>
            <a:off x="2990088" y="2606040"/>
            <a:ext cx="2103120" cy="91440"/>
          </a:xfrm>
          <a:prstGeom prst="rect">
            <a:avLst/>
          </a:prstGeom>
          <a:solidFill>
            <a:srgbClr val="B9831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2990088" y="2788920"/>
            <a:ext cx="210312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b="1" i="0">
                <a:solidFill>
                  <a:srgbClr val="20383A"/>
                </a:solidFill>
                <a:latin typeface="Inter"/>
              </a:rPr>
              <a:t>● Application scoring</a:t>
            </a:r>
          </a:p>
        </p:txBody>
      </p:sp>
      <p:sp>
        <p:nvSpPr>
          <p:cNvPr id="9" name="Rectangle 8"/>
          <p:cNvSpPr/>
          <p:nvPr/>
        </p:nvSpPr>
        <p:spPr>
          <a:xfrm>
            <a:off x="5202936" y="2606040"/>
            <a:ext cx="2103120" cy="91440"/>
          </a:xfrm>
          <a:prstGeom prst="rect">
            <a:avLst/>
          </a:prstGeom>
          <a:solidFill>
            <a:srgbClr val="6F92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202936" y="2788920"/>
            <a:ext cx="210312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b="1" i="0">
                <a:solidFill>
                  <a:srgbClr val="20383A"/>
                </a:solidFill>
                <a:latin typeface="Inter"/>
              </a:rPr>
              <a:t>● CSRD / impact draft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415783" y="2606040"/>
            <a:ext cx="2103120" cy="91440"/>
          </a:xfrm>
          <a:prstGeom prst="rect">
            <a:avLst/>
          </a:prstGeom>
          <a:solidFill>
            <a:srgbClr val="6F92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415783" y="2788920"/>
            <a:ext cx="210312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b="1" i="0">
                <a:solidFill>
                  <a:srgbClr val="20383A"/>
                </a:solidFill>
                <a:latin typeface="Inter"/>
              </a:rPr>
              <a:t>● Stakeholder comms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9628632" y="2606040"/>
            <a:ext cx="2103120" cy="91440"/>
          </a:xfrm>
          <a:prstGeom prst="rect">
            <a:avLst/>
          </a:prstGeom>
          <a:solidFill>
            <a:srgbClr val="CF5A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628632" y="2788920"/>
            <a:ext cx="210312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b="1" i="0">
                <a:solidFill>
                  <a:srgbClr val="20383A"/>
                </a:solidFill>
                <a:latin typeface="Inter"/>
              </a:rPr>
              <a:t>● Grantee / funding decision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7240" y="4206240"/>
            <a:ext cx="10515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 i="0">
                <a:solidFill>
                  <a:srgbClr val="6F9216"/>
                </a:solidFill>
                <a:latin typeface="Inter"/>
              </a:rPr>
              <a:t>● draft &amp; scan   </a:t>
            </a:r>
            <a:r>
              <a:rPr sz="1400" b="1" i="0">
                <a:solidFill>
                  <a:srgbClr val="B9831A"/>
                </a:solidFill>
                <a:latin typeface="Inter"/>
              </a:rPr>
              <a:t>● human-in-the-loop   </a:t>
            </a:r>
            <a:r>
              <a:rPr sz="1400" b="1" i="0">
                <a:solidFill>
                  <a:srgbClr val="CF5A3C"/>
                </a:solidFill>
                <a:latin typeface="Inter"/>
              </a:rPr>
              <a:t>● you decide — never delegate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7240" y="4937760"/>
            <a:ext cx="10515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200" b="0" i="1">
                <a:solidFill>
                  <a:srgbClr val="20383A"/>
                </a:solidFill>
                <a:latin typeface="Besley"/>
              </a:rPr>
              <a:t>Not 'use AI everywhere' — know where it helps, and where CC owns the responsible-AI call.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2038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9418320" y="640080"/>
            <a:ext cx="2011680" cy="457200"/>
          </a:xfrm>
          <a:prstGeom prst="roundRect">
            <a:avLst/>
          </a:prstGeom>
          <a:solidFill>
            <a:srgbClr val="94C1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 b="1" i="0">
                <a:solidFill>
                  <a:srgbClr val="20383A"/>
                </a:solidFill>
                <a:latin typeface="Inter"/>
              </a:rPr>
              <a:t>Centerpiece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10058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b="1" i="0" spc="220">
                <a:solidFill>
                  <a:srgbClr val="6CBDC6"/>
                </a:solidFill>
                <a:latin typeface="Inter"/>
              </a:rPr>
              <a:t>LIVE DEMO — THE INWARD LEVER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41732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 b="1" i="0">
                <a:solidFill>
                  <a:srgbClr val="F7F5F0"/>
                </a:solidFill>
                <a:latin typeface="Besley"/>
              </a:rPr>
              <a:t>Draft it. Catch it. Sign it.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2651760"/>
            <a:ext cx="1060704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b="1" sz="2000">
                <a:solidFill>
                  <a:srgbClr val="94C11F"/>
                </a:solidFill>
                <a:latin typeface="Besley"/>
              </a:rPr>
              <a:t>1  </a:t>
            </a:r>
            <a:r>
              <a:rPr sz="1600" i="0">
                <a:solidFill>
                  <a:srgbClr val="EAF3F2"/>
                </a:solidFill>
                <a:latin typeface="Inter"/>
              </a:rPr>
              <a:t>"Turn these notes into 3 CSRD-style impact paragraphs. Mark anything needing a real number."</a:t>
            </a:r>
          </a:p>
          <a:p>
            <a:pPr>
              <a:spcAft>
                <a:spcPts val="1200"/>
              </a:spcAft>
            </a:pPr>
            <a:r>
              <a:rPr b="1" sz="2000">
                <a:solidFill>
                  <a:srgbClr val="FFB090"/>
                </a:solidFill>
                <a:latin typeface="Besley"/>
              </a:rPr>
              <a:t>!  </a:t>
            </a:r>
            <a:r>
              <a:rPr sz="1600" i="0">
                <a:solidFill>
                  <a:srgbClr val="FFD9C9"/>
                </a:solidFill>
                <a:latin typeface="Inter"/>
              </a:rPr>
              <a:t>It inserted a figure I never gave it — it INVENTED the number. Post-flight item 1: verify every figure. This is why you sign, not the model.</a:t>
            </a:r>
          </a:p>
          <a:p>
            <a:pPr>
              <a:spcAft>
                <a:spcPts val="1200"/>
              </a:spcAft>
            </a:pPr>
            <a:r>
              <a:rPr b="1" sz="2000">
                <a:solidFill>
                  <a:srgbClr val="94C11F"/>
                </a:solidFill>
                <a:latin typeface="Besley"/>
              </a:rPr>
              <a:t>2  </a:t>
            </a:r>
            <a:r>
              <a:rPr sz="1600" i="1">
                <a:solidFill>
                  <a:srgbClr val="EAF3F2"/>
                </a:solidFill>
                <a:latin typeface="Inter"/>
              </a:rPr>
              <a:t>"Act as my skeptical CFO — 5 hardest objections, then pre-answer them."  (or your General Counsel / CEO)</a:t>
            </a:r>
          </a:p>
          <a:p>
            <a:r>
              <a:rPr sz="1500" b="0" i="0">
                <a:solidFill>
                  <a:srgbClr val="6CBDC6"/>
                </a:solidFill>
                <a:latin typeface="Inter"/>
              </a:rPr>
              <a:t>Honest payoff: a CSRD section ~3h → ~40 min — and a human still checks every number. Not magic; leverage.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7F5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77240" y="10058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b="1" i="0" spc="220">
                <a:solidFill>
                  <a:srgbClr val="298294"/>
                </a:solidFill>
                <a:latin typeface="Inter"/>
              </a:rPr>
              <a:t>WHICH TOOL?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800" b="1" i="0">
                <a:solidFill>
                  <a:srgbClr val="20383A"/>
                </a:solidFill>
                <a:latin typeface="Besley"/>
              </a:rPr>
              <a:t>Use what you already pay for.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2468880"/>
            <a:ext cx="10607040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900"/>
              </a:spcAft>
            </a:pPr>
            <a:r>
              <a:rPr b="1" sz="1700">
                <a:solidFill>
                  <a:srgbClr val="298294"/>
                </a:solidFill>
                <a:latin typeface="Inter"/>
              </a:rPr>
              <a:t>Have M365?   </a:t>
            </a:r>
            <a:r>
              <a:rPr sz="1700">
                <a:solidFill>
                  <a:srgbClr val="20383A"/>
                </a:solidFill>
                <a:latin typeface="Inter"/>
              </a:rPr>
              <a:t>Copilot — safest, inside your data boundary</a:t>
            </a:r>
          </a:p>
          <a:p>
            <a:pPr>
              <a:spcAft>
                <a:spcPts val="900"/>
              </a:spcAft>
            </a:pPr>
            <a:r>
              <a:rPr b="1" sz="1700">
                <a:solidFill>
                  <a:srgbClr val="298294"/>
                </a:solidFill>
                <a:latin typeface="Inter"/>
              </a:rPr>
              <a:t>Legal blocks it?   </a:t>
            </a:r>
            <a:r>
              <a:rPr sz="1700">
                <a:solidFill>
                  <a:srgbClr val="20383A"/>
                </a:solidFill>
                <a:latin typeface="Inter"/>
              </a:rPr>
              <a:t>Langdock (DE, EU-hosted · Merck, BASF — vendor-stated) or Mistral</a:t>
            </a:r>
          </a:p>
          <a:p>
            <a:pPr>
              <a:spcAft>
                <a:spcPts val="900"/>
              </a:spcAft>
            </a:pPr>
            <a:r>
              <a:rPr b="1" sz="1700">
                <a:solidFill>
                  <a:srgbClr val="298294"/>
                </a:solidFill>
                <a:latin typeface="Inter"/>
              </a:rPr>
              <a:t>Translation?   </a:t>
            </a:r>
            <a:r>
              <a:rPr sz="1700">
                <a:solidFill>
                  <a:srgbClr val="20383A"/>
                </a:solidFill>
                <a:latin typeface="Inter"/>
              </a:rPr>
              <a:t>DeepL (DE) — the easy yes</a:t>
            </a:r>
          </a:p>
          <a:p>
            <a:pPr>
              <a:spcAft>
                <a:spcPts val="900"/>
              </a:spcAft>
            </a:pPr>
            <a:r>
              <a:rPr b="1" sz="1700">
                <a:solidFill>
                  <a:srgbClr val="298294"/>
                </a:solidFill>
                <a:latin typeface="Inter"/>
              </a:rPr>
              <a:t>ESG / CSRD?   </a:t>
            </a:r>
            <a:r>
              <a:rPr sz="1700">
                <a:solidFill>
                  <a:srgbClr val="20383A"/>
                </a:solidFill>
                <a:latin typeface="Inter"/>
              </a:rPr>
              <a:t>Briink, or SAP Joule if you run SAP — pricing &amp; maturity → Speaker 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4892040"/>
            <a:ext cx="10515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0" i="0">
                <a:solidFill>
                  <a:srgbClr val="5D5D5D"/>
                </a:solidFill>
                <a:latin typeface="Inter"/>
              </a:rPr>
              <a:t>“EU-hosted” is the start, not the finish: it still needs a signed DPA, a DPIA, and Betriebsrat sign-off for staff tools.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7240" y="5577840"/>
            <a:ext cx="10515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600" b="1" i="0">
                <a:solidFill>
                  <a:srgbClr val="6F9216"/>
                </a:solidFill>
                <a:latin typeface="Inter"/>
              </a:rPr>
              <a:t>Never paste confidential or partner data into a free consumer app.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2038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77240" y="10058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b="1" i="0" spc="220">
                <a:solidFill>
                  <a:srgbClr val="6CBDC6"/>
                </a:solidFill>
                <a:latin typeface="Inter"/>
              </a:rPr>
              <a:t>GET IT APPROVED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105156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600" b="1" i="0">
                <a:solidFill>
                  <a:srgbClr val="F7F5F0"/>
                </a:solidFill>
                <a:latin typeface="Besley"/>
              </a:rPr>
              <a:t>Two arguments that move budgets.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2423160"/>
            <a:ext cx="338328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000" b="1" i="0">
                <a:solidFill>
                  <a:srgbClr val="6CBDC6"/>
                </a:solidFill>
                <a:latin typeface="Besley"/>
              </a:rPr>
              <a:t>Art. 4</a:t>
            </a:r>
          </a:p>
          <a:p>
            <a:r>
              <a:rPr sz="1300" b="0" i="0">
                <a:solidFill>
                  <a:srgbClr val="DFEAE8"/>
                </a:solidFill>
                <a:latin typeface="Inter"/>
              </a:rPr>
              <a:t>EU AI Act: the staff AI-literacy duty has applied since Feb 2025 — you're likely non-compliant now; penalties land Aug 2026.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389120" y="2423160"/>
            <a:ext cx="338328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000" b="1" i="0">
                <a:solidFill>
                  <a:srgbClr val="6CBDC6"/>
                </a:solidFill>
                <a:latin typeface="Besley"/>
              </a:rPr>
              <a:t>Risk</a:t>
            </a:r>
          </a:p>
          <a:p>
            <a:r>
              <a:rPr sz="1300" b="0" i="0">
                <a:solidFill>
                  <a:srgbClr val="DFEAE8"/>
                </a:solidFill>
                <a:latin typeface="Inter"/>
              </a:rPr>
              <a:t>People already use private ChatGPT with company data. A sanctioned tool stops a live leak.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001000" y="2423160"/>
            <a:ext cx="338328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000" b="1" i="0">
                <a:solidFill>
                  <a:srgbClr val="6CBDC6"/>
                </a:solidFill>
                <a:latin typeface="Besley"/>
              </a:rPr>
              <a:t>8wk</a:t>
            </a:r>
          </a:p>
          <a:p>
            <a:r>
              <a:rPr sz="1300" b="0" i="0">
                <a:solidFill>
                  <a:srgbClr val="DFEAE8"/>
                </a:solidFill>
                <a:latin typeface="Inter"/>
              </a:rPr>
              <a:t>Don't ask for a rollout. Ask for a pilot: 10 licenses, one team, one metric.</a:t>
            </a:r>
          </a:p>
        </p:txBody>
      </p:sp>
      <p:sp>
        <p:nvSpPr>
          <p:cNvPr id="8" name="Rectangle 7"/>
          <p:cNvSpPr/>
          <p:nvPr/>
        </p:nvSpPr>
        <p:spPr>
          <a:xfrm>
            <a:off x="777240" y="4434840"/>
            <a:ext cx="10607040" cy="1554480"/>
          </a:xfrm>
          <a:prstGeom prst="rect">
            <a:avLst/>
          </a:prstGeom>
          <a:solidFill>
            <a:srgbClr val="102224"/>
          </a:solidFill>
          <a:ln w="25400">
            <a:solidFill>
              <a:srgbClr val="94C11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tIns="146304"/>
          <a:lstStyle/>
          <a:p>
            <a:pPr algn="ctr"/>
            <a:r>
              <a:rPr sz="1500" b="1" i="0">
                <a:solidFill>
                  <a:srgbClr val="94C11F"/>
                </a:solidFill>
                <a:latin typeface="Inter"/>
              </a:rPr>
              <a:t>Steal this:  </a:t>
            </a:r>
            <a:r>
              <a:rPr sz="1400" b="0" i="0">
                <a:solidFill>
                  <a:srgbClr val="EAF3F2"/>
                </a:solidFill>
                <a:latin typeface="Inter"/>
              </a:rPr>
              <a:t>"The EU AI Act’s literacy duty has applied since Feb 2025 and penalties land Aug 2026; meanwhile staff use private ChatGPT with our data. I propose an 8-week pilot — 10 licenses of Copilot/Langdock for the CC team, measured on hours saved in CSRD reporting. ~€25/user/mo. Owner: me."</a:t>
            </a:r>
          </a:p>
          <a:p>
            <a:r>
              <a:rPr sz="1000" b="0" i="0">
                <a:solidFill>
                  <a:srgbClr val="9FB6B6"/>
                </a:solidFill>
                <a:latin typeface="Inter"/>
              </a:rPr>
              <a:t>sources: artificialintelligenceact.eu · zew.de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7F5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77240" y="10058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b="1" i="0" spc="220">
                <a:solidFill>
                  <a:srgbClr val="298294"/>
                </a:solidFill>
                <a:latin typeface="Inter"/>
              </a:rPr>
              <a:t>TAKE IT FURTHER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371600"/>
            <a:ext cx="105156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400" b="1" i="0">
                <a:solidFill>
                  <a:srgbClr val="20383A"/>
                </a:solidFill>
                <a:latin typeface="Besley"/>
              </a:rPr>
              <a:t>Your position — and the outward lever.</a:t>
            </a:r>
          </a:p>
        </p:txBody>
      </p:sp>
      <p:sp>
        <p:nvSpPr>
          <p:cNvPr id="5" name="Rectangle 4"/>
          <p:cNvSpPr/>
          <p:nvPr/>
        </p:nvSpPr>
        <p:spPr>
          <a:xfrm>
            <a:off x="777240" y="2560320"/>
            <a:ext cx="5120640" cy="2377440"/>
          </a:xfrm>
          <a:prstGeom prst="rect">
            <a:avLst/>
          </a:prstGeom>
          <a:noFill/>
          <a:ln w="12700">
            <a:solidFill>
              <a:srgbClr val="CCD6D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01168" tIns="146304"/>
          <a:lstStyle/>
          <a:p>
            <a:pPr algn="ctr"/>
            <a:r>
              <a:rPr sz="1200" b="1" i="0" spc="120">
                <a:solidFill>
                  <a:srgbClr val="298294"/>
                </a:solidFill>
                <a:latin typeface="Inter"/>
              </a:rPr>
              <a:t>YOUR AI POSITION (STARTER)</a:t>
            </a:r>
          </a:p>
          <a:p>
            <a:r>
              <a:rPr sz="1300" b="0" i="1">
                <a:solidFill>
                  <a:srgbClr val="41514F"/>
                </a:solidFill>
                <a:latin typeface="Inter"/>
              </a:rPr>
              <a:t>"Our CC function uses AI as an assistant, not a decision-maker — always with a named human signing off, in approved EU-hosted tools, in line with the EU AI Act."</a:t>
            </a:r>
          </a:p>
          <a:p>
            <a:r>
              <a:rPr sz="1300" b="1" i="0">
                <a:solidFill>
                  <a:srgbClr val="6F9216"/>
                </a:solidFill>
                <a:latin typeface="Inter"/>
              </a:rPr>
              <a:t>Who signs it: </a:t>
            </a:r>
            <a:r>
              <a:rPr sz="1300" b="0" i="0">
                <a:solidFill>
                  <a:srgbClr val="20383A"/>
                </a:solidFill>
                <a:latin typeface="Inter"/>
              </a:rPr>
              <a:t>align with Legal/IT — not CC's alone to set. You're not behind; almost nobody has this yet.</a:t>
            </a:r>
          </a:p>
        </p:txBody>
      </p:sp>
      <p:sp>
        <p:nvSpPr>
          <p:cNvPr id="6" name="Rectangle 5"/>
          <p:cNvSpPr/>
          <p:nvPr/>
        </p:nvSpPr>
        <p:spPr>
          <a:xfrm>
            <a:off x="6309360" y="2560320"/>
            <a:ext cx="5120640" cy="2377440"/>
          </a:xfrm>
          <a:prstGeom prst="rect">
            <a:avLst/>
          </a:prstGeom>
          <a:noFill/>
          <a:ln w="12700">
            <a:solidFill>
              <a:srgbClr val="CCD6D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01168" tIns="146304"/>
          <a:lstStyle/>
          <a:p>
            <a:pPr algn="ctr"/>
            <a:r>
              <a:rPr sz="1200" b="1" i="0" spc="120">
                <a:solidFill>
                  <a:srgbClr val="298294"/>
                </a:solidFill>
                <a:latin typeface="Inter"/>
              </a:rPr>
              <a:t>POINT IT OUTWARD</a:t>
            </a:r>
          </a:p>
          <a:p>
            <a:r>
              <a:rPr sz="1300" b="1" i="0">
                <a:solidFill>
                  <a:srgbClr val="6F9216"/>
                </a:solidFill>
                <a:latin typeface="Inter"/>
              </a:rPr>
              <a:t>Don't build from scratch: </a:t>
            </a:r>
            <a:r>
              <a:rPr sz="1300" b="0" i="0">
                <a:solidFill>
                  <a:srgbClr val="20383A"/>
                </a:solidFill>
                <a:latin typeface="Inter"/>
              </a:rPr>
              <a:t>MI4People · N3XTCODER · CorrelAid · Civic Coding.</a:t>
            </a:r>
          </a:p>
          <a:p>
            <a:r>
              <a:rPr sz="1300" b="1" i="0">
                <a:solidFill>
                  <a:srgbClr val="6F9216"/>
                </a:solidFill>
                <a:latin typeface="Inter"/>
              </a:rPr>
              <a:t>5 steps → </a:t>
            </a:r>
            <a:r>
              <a:rPr sz="1300" b="0" i="0">
                <a:solidFill>
                  <a:srgbClr val="20383A"/>
                </a:solidFill>
                <a:latin typeface="Inter"/>
              </a:rPr>
              <a:t>scope · match · pilot-scope · guardrail &amp; Legal sign-off · measure as CSRD S3/S4. Breakout 1 Track A builds it.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2038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77240" y="457200"/>
            <a:ext cx="3657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b="1" sz="1800">
                <a:solidFill>
                  <a:srgbClr val="F7F5F0"/>
                </a:solidFill>
                <a:latin typeface="Besley"/>
              </a:rPr>
              <a:t>PHINEO</a:t>
            </a:r>
            <a:r>
              <a:rPr b="1" sz="1800">
                <a:solidFill>
                  <a:srgbClr val="94C11F"/>
                </a:solidFill>
                <a:latin typeface="Besley"/>
              </a:rPr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18288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300" b="1" i="0" spc="220">
                <a:solidFill>
                  <a:srgbClr val="6CBDC6"/>
                </a:solidFill>
                <a:latin typeface="Inter"/>
              </a:rPr>
              <a:t>ONE ASK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286000"/>
            <a:ext cx="105156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5400" b="1" i="0">
                <a:solidFill>
                  <a:srgbClr val="F7F5F0"/>
                </a:solidFill>
                <a:latin typeface="Besley"/>
              </a:rPr>
              <a:t>Pick </a:t>
            </a:r>
            <a:r>
              <a:rPr sz="5400" b="1" i="0">
                <a:solidFill>
                  <a:srgbClr val="94C11F"/>
                </a:solidFill>
                <a:latin typeface="Besley"/>
              </a:rPr>
              <a:t>one</a:t>
            </a:r>
            <a:r>
              <a:rPr sz="5400" b="1" i="0">
                <a:solidFill>
                  <a:srgbClr val="F7F5F0"/>
                </a:solidFill>
                <a:latin typeface="Besley"/>
              </a:rPr>
              <a:t> command.</a:t>
            </a:r>
          </a:p>
          <a:p>
            <a:r>
              <a:rPr sz="5400" b="1" i="0">
                <a:solidFill>
                  <a:srgbClr val="F7F5F0"/>
                </a:solidFill>
                <a:latin typeface="Besley"/>
              </a:rPr>
              <a:t>Try it this week.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4572000"/>
            <a:ext cx="10515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900" b="0" i="0">
                <a:solidFill>
                  <a:srgbClr val="6CBDC6"/>
                </a:solidFill>
                <a:latin typeface="Inter"/>
              </a:rPr>
              <a:t>The fulcrum's yours now → the rest of the day is where you push. (Next: Breakout 2 / Position.)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7240" y="6263640"/>
            <a:ext cx="106070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000" b="0" i="0">
                <a:solidFill>
                  <a:srgbClr val="9FB6B6"/>
                </a:solidFill>
                <a:latin typeface="Inter"/>
              </a:rPr>
              <a:t>Take your one-page cheat-sheet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6263640"/>
            <a:ext cx="106070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000" b="0" i="0">
                <a:solidFill>
                  <a:srgbClr val="9FB6B6"/>
                </a:solidFill>
                <a:latin typeface="Inter"/>
              </a:rPr>
              <a:t>phineo.org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